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  <p:sldMasterId id="2147483681" r:id="rId5"/>
    <p:sldMasterId id="2147483679" r:id="rId6"/>
    <p:sldMasterId id="2147483666" r:id="rId7"/>
    <p:sldMasterId id="2147483670" r:id="rId8"/>
  </p:sldMasterIdLst>
  <p:sldIdLst>
    <p:sldId id="276" r:id="rId9"/>
    <p:sldId id="277" r:id="rId10"/>
    <p:sldId id="295" r:id="rId11"/>
    <p:sldId id="294" r:id="rId12"/>
    <p:sldId id="290" r:id="rId13"/>
    <p:sldId id="281" r:id="rId14"/>
    <p:sldId id="282" r:id="rId15"/>
    <p:sldId id="291" r:id="rId16"/>
    <p:sldId id="283" r:id="rId17"/>
    <p:sldId id="284" r:id="rId18"/>
    <p:sldId id="285" r:id="rId19"/>
    <p:sldId id="292" r:id="rId20"/>
    <p:sldId id="287" r:id="rId21"/>
    <p:sldId id="288" r:id="rId22"/>
    <p:sldId id="289" r:id="rId23"/>
    <p:sldId id="293" r:id="rId24"/>
    <p:sldId id="278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827"/>
  </p:normalViewPr>
  <p:slideViewPr>
    <p:cSldViewPr snapToGrid="0" snapToObjects="1">
      <p:cViewPr varScale="1">
        <p:scale>
          <a:sx n="146" d="100"/>
          <a:sy n="146" d="100"/>
        </p:scale>
        <p:origin x="57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636075"/>
            <a:ext cx="7772400" cy="3617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Tässä on esityksen apuotsikko tai henkilön nimi.</a:t>
            </a:r>
            <a:endParaRPr lang="en-US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ED375D5-2920-8348-BCA2-22B4B95C5F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84597"/>
            <a:ext cx="7772400" cy="838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pääotsikko tulee tähän, </a:t>
            </a:r>
            <a:br>
              <a:rPr lang="fi-FI" dirty="0"/>
            </a:br>
            <a:r>
              <a:rPr lang="fi-FI" dirty="0"/>
              <a:t>käytä vähintään pistekokoa 32.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8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1F34212E-C4C0-53AF-FE0D-7930F29D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4180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636075"/>
            <a:ext cx="7772400" cy="3617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Tässä on esityksen apuotsikko tai henkilön nimi.</a:t>
            </a:r>
            <a:endParaRPr lang="en-US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ED375D5-2920-8348-BCA2-22B4B95C5F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84597"/>
            <a:ext cx="7772400" cy="838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pääotsikko tulee tähän, </a:t>
            </a:r>
            <a:br>
              <a:rPr lang="fi-FI" dirty="0"/>
            </a:br>
            <a:r>
              <a:rPr lang="fi-FI" dirty="0"/>
              <a:t>käytä vähintään pistekokoa 32.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5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636075"/>
            <a:ext cx="7772400" cy="3617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 dirty="0"/>
              <a:t>Tässä on esityksen apuotsikko tai henkilön nimi.</a:t>
            </a:r>
            <a:endParaRPr lang="en-US" dirty="0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ED375D5-2920-8348-BCA2-22B4B95C5F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84597"/>
            <a:ext cx="7772400" cy="838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Esityksen pääotsikko tulee tähän, </a:t>
            </a:r>
            <a:br>
              <a:rPr lang="fi-FI" dirty="0"/>
            </a:br>
            <a:r>
              <a:rPr lang="fi-FI" dirty="0"/>
              <a:t>käytä vähintään pistekokoa 32.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30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761815-EC68-FC45-BE57-93344BCF5B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73451" y="1557958"/>
            <a:ext cx="6597098" cy="30300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342900" marR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marL="0" marR="0" lvl="1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 sz="2400" dirty="0">
                <a:solidFill>
                  <a:schemeClr val="tx1"/>
                </a:solidFill>
                <a:latin typeface="+mn-lt"/>
              </a:rPr>
              <a:t>Apuotsikko kirjoitetaan</a:t>
            </a:r>
            <a:r>
              <a:rPr lang="fi-FI" sz="2400" baseline="0" dirty="0">
                <a:solidFill>
                  <a:schemeClr val="tx1"/>
                </a:solidFill>
                <a:latin typeface="+mn-lt"/>
              </a:rPr>
              <a:t> tähän.</a:t>
            </a:r>
          </a:p>
          <a:p>
            <a:endParaRPr lang="fi-FI" dirty="0">
              <a:latin typeface="+mn-lt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474BDFF-16FD-8F94-E374-6BB3347F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6750050" cy="881062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678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676CB-F7DD-D8F3-3A5B-899D28982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45" y="371230"/>
            <a:ext cx="3966693" cy="993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CA8BAA72-E7BF-C9B8-43EE-CA269C703A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4727" y="0"/>
            <a:ext cx="4649273" cy="5143500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9E1A0A58-5E94-EC18-8A88-98C2D663ED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8463" y="1648497"/>
            <a:ext cx="3967162" cy="2788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6321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4E2A8EB-BE17-A8A4-9B10-1BC056F8A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29" y="573333"/>
            <a:ext cx="8361542" cy="6590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7686560B-EF8F-16BC-3C0C-342C7D885C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26546" y="1481070"/>
            <a:ext cx="4417453" cy="3239037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25F7A5B2-22C5-2A2B-7B75-AC44B4F21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8137" y="1481070"/>
            <a:ext cx="4079317" cy="31068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1904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62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cc aloitusdia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0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cc aloitusdia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3" name="Kuva 2" descr="Kuva, joka sisältää kohteen logo, Grafiikka, kuvakaappaus, teksti&#10;&#10;Tekoälyn generoima sisältö voi olla virheellistä.">
            <a:extLst>
              <a:ext uri="{FF2B5EF4-FFF2-40B4-BE49-F238E27FC236}">
                <a16:creationId xmlns:a16="http://schemas.microsoft.com/office/drawing/2014/main" id="{E4754003-D48D-8003-12CA-5C46165E89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2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cc aloitusdia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3" name="Kuva 2" descr="Kuva, joka sisältää kohteen logo, Grafiikka, kuvakaappaus, teksti&#10;&#10;Tekoälyn generoima sisältö voi olla virheellistä.">
            <a:extLst>
              <a:ext uri="{FF2B5EF4-FFF2-40B4-BE49-F238E27FC236}">
                <a16:creationId xmlns:a16="http://schemas.microsoft.com/office/drawing/2014/main" id="{E4754003-D48D-8003-12CA-5C46165E89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  <p:pic>
        <p:nvPicPr>
          <p:cNvPr id="4" name="Kuva 3" descr="Kuva, joka sisältää kohteen teksti, logo, kuvakaappaus, keltainen&#10;&#10;Tekoälyn generoima sisältö voi olla virheellistä.">
            <a:extLst>
              <a:ext uri="{FF2B5EF4-FFF2-40B4-BE49-F238E27FC236}">
                <a16:creationId xmlns:a16="http://schemas.microsoft.com/office/drawing/2014/main" id="{C45C1D16-5A71-33B0-4514-48572613FB8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25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10.12.20 lts pp palkki.jp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8189"/>
            <a:ext cx="9154948" cy="43626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" name="Kuva 1" descr="10.12.20 lts pp log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49" y="139699"/>
            <a:ext cx="899631" cy="28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3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83" r:id="rId2"/>
    <p:sldLayoutId id="21474836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cc aloitusdia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0632273A-94B6-AC49-BC4A-B6A30A28321A}"/>
              </a:ext>
            </a:extLst>
          </p:cNvPr>
          <p:cNvSpPr txBox="1">
            <a:spLocks/>
          </p:cNvSpPr>
          <p:nvPr userDrawn="1"/>
        </p:nvSpPr>
        <p:spPr>
          <a:xfrm>
            <a:off x="1487510" y="2129976"/>
            <a:ext cx="5318974" cy="441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>
                <a:latin typeface="Trebuchet MS" panose="020B0603020202020204" pitchFamily="34" charset="0"/>
              </a:rPr>
              <a:t>Kiitos!</a:t>
            </a:r>
          </a:p>
        </p:txBody>
      </p:sp>
    </p:spTree>
    <p:extLst>
      <p:ext uri="{BB962C8B-B14F-4D97-AF65-F5344CB8AC3E}">
        <p14:creationId xmlns:p14="http://schemas.microsoft.com/office/powerpoint/2010/main" val="78332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16399FF0-AA30-BCD0-23EB-5137E3FAC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229" y="2226319"/>
            <a:ext cx="7772400" cy="361712"/>
          </a:xfrm>
        </p:spPr>
        <p:txBody>
          <a:bodyPr>
            <a:noAutofit/>
          </a:bodyPr>
          <a:lstStyle/>
          <a:p>
            <a:r>
              <a:rPr lang="fi-FI" sz="2000" dirty="0"/>
              <a:t>Hannes Penttilä</a:t>
            </a:r>
            <a:br>
              <a:rPr lang="fi-FI" sz="2000" dirty="0"/>
            </a:br>
            <a:r>
              <a:rPr lang="fi-FI" sz="2000" dirty="0"/>
              <a:t>18.8.2026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0B0BB6C-E54C-BC50-34F2-7EF2CBC164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dirty="0"/>
              <a:t>Soveltavan liikunnan viestintää</a:t>
            </a:r>
          </a:p>
        </p:txBody>
      </p:sp>
    </p:spTree>
    <p:extLst>
      <p:ext uri="{BB962C8B-B14F-4D97-AF65-F5344CB8AC3E}">
        <p14:creationId xmlns:p14="http://schemas.microsoft.com/office/powerpoint/2010/main" val="3599069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7459CD-6CC6-165B-7FC9-E877ABDD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564" y="468640"/>
            <a:ext cx="7073715" cy="633683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300"/>
              </a:spcAft>
            </a:pPr>
            <a:r>
              <a:rPr lang="fi-FI" sz="1800" b="1" dirty="0"/>
              <a:t>Työskentelystä</a:t>
            </a:r>
            <a:endParaRPr lang="fi-FI" sz="1400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7E52D50D-8288-9D94-AD5C-8E018B830B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716535"/>
              </p:ext>
            </p:extLst>
          </p:nvPr>
        </p:nvGraphicFramePr>
        <p:xfrm>
          <a:off x="1033509" y="1102323"/>
          <a:ext cx="6699702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4917">
                  <a:extLst>
                    <a:ext uri="{9D8B030D-6E8A-4147-A177-3AD203B41FA5}">
                      <a16:colId xmlns:a16="http://schemas.microsoft.com/office/drawing/2014/main" val="1800907346"/>
                    </a:ext>
                  </a:extLst>
                </a:gridCol>
                <a:gridCol w="2062293">
                  <a:extLst>
                    <a:ext uri="{9D8B030D-6E8A-4147-A177-3AD203B41FA5}">
                      <a16:colId xmlns:a16="http://schemas.microsoft.com/office/drawing/2014/main" val="771470275"/>
                    </a:ext>
                  </a:extLst>
                </a:gridCol>
                <a:gridCol w="3812492">
                  <a:extLst>
                    <a:ext uri="{9D8B030D-6E8A-4147-A177-3AD203B41FA5}">
                      <a16:colId xmlns:a16="http://schemas.microsoft.com/office/drawing/2014/main" val="32176888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Aika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Teema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Ydinajatus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521787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3 min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Avaus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Orientaatio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709672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12 min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Teema 1: Itsemääräämisteoria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Tukeeko viestisi sisäistä motivaatiota?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2778597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12 min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Teema 2: Sosiaalinen markkinointi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Todelliset kilpailijat ja vaihdon periaate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699896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12 min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Teema 3: Kuvien voima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Kuvien moninaisuuden tarkistuslista, inspiraatioporno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673771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>
                          <a:effectLst/>
                        </a:rPr>
                        <a:t>4 min</a:t>
                      </a:r>
                      <a:endParaRPr lang="fi-FI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Yhteenveto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600" dirty="0">
                          <a:effectLst/>
                        </a:rPr>
                        <a:t>Oivalluksia omaan työhön</a:t>
                      </a:r>
                      <a:endParaRPr lang="fi-FI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043498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70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31471-B843-A148-841A-70E5FAFE3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3198C73-A717-C21C-537D-4C7EC5259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Kuinka moni tekee viestintää osana työtään, vaikka se ei virallisesti </a:t>
            </a:r>
            <a:r>
              <a:rPr lang="fi-FI"/>
              <a:t>teekään viestintää</a:t>
            </a:r>
            <a:r>
              <a:rPr lang="fi-FI" dirty="0"/>
              <a:t>?</a:t>
            </a:r>
          </a:p>
          <a:p>
            <a:pPr lvl="0"/>
            <a:r>
              <a:rPr lang="fi-FI" dirty="0"/>
              <a:t>Kuinka moni on vastuussa kohderyhmästä, jota ei ole helppoa tavoittaa?</a:t>
            </a:r>
          </a:p>
          <a:p>
            <a:r>
              <a:rPr lang="fi-FI" dirty="0"/>
              <a:t>Kuinka moni tietää kuka kohderyhmä on, mutta ei oikein tiedä mitä he ajattelevat?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3FC20EC7-DFEC-6C9E-DD16-0FB7E3E1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Orientaatio</a:t>
            </a:r>
          </a:p>
        </p:txBody>
      </p:sp>
    </p:spTree>
    <p:extLst>
      <p:ext uri="{BB962C8B-B14F-4D97-AF65-F5344CB8AC3E}">
        <p14:creationId xmlns:p14="http://schemas.microsoft.com/office/powerpoint/2010/main" val="1666854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A0DA2-576D-6C0C-F0F1-BC813F92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573AAE-8910-1CC1-C196-6C5A5C916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564" y="468640"/>
            <a:ext cx="7073715" cy="633683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300"/>
              </a:spcAft>
            </a:pPr>
            <a:r>
              <a:rPr lang="fi-FI" sz="1800" b="1" dirty="0"/>
              <a:t>Case-tehtävä, itsemääräämisteoria</a:t>
            </a:r>
            <a:br>
              <a:rPr lang="fi-FI" sz="1800" dirty="0"/>
            </a:br>
            <a:br>
              <a:rPr lang="fi-FI" sz="1400" dirty="0"/>
            </a:br>
            <a:r>
              <a:rPr lang="fi-FI" sz="1400" dirty="0" err="1"/>
              <a:t>Itsemääräämisteoria</a:t>
            </a:r>
            <a:r>
              <a:rPr lang="fi-FI" sz="1400" dirty="0"/>
              <a:t> (</a:t>
            </a:r>
            <a:r>
              <a:rPr lang="fi-FI" sz="1400" dirty="0" err="1"/>
              <a:t>Self-Determination</a:t>
            </a:r>
            <a:r>
              <a:rPr lang="fi-FI" sz="1400" dirty="0"/>
              <a:t> </a:t>
            </a:r>
            <a:r>
              <a:rPr lang="fi-FI" sz="1400" dirty="0" err="1"/>
              <a:t>Theory</a:t>
            </a:r>
            <a:r>
              <a:rPr lang="fi-FI" sz="1400" dirty="0"/>
              <a:t>, SDT) selittää, miksi ihmiset sitoutuvat tai eivät sitoudu liikuntaan pitkäkestoisesti. </a:t>
            </a:r>
            <a:br>
              <a:rPr lang="fi-FI" sz="1400" dirty="0"/>
            </a:br>
            <a:r>
              <a:rPr lang="fi-FI" sz="1400" dirty="0"/>
              <a:t>Kolme perustarvetta:</a:t>
            </a:r>
            <a:br>
              <a:rPr lang="fi-FI" sz="1400" dirty="0"/>
            </a:br>
            <a:endParaRPr lang="fi-FI" sz="1400" dirty="0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F7D17BC2-703D-D0DF-6E7F-F438DF3E60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512443"/>
              </p:ext>
            </p:extLst>
          </p:nvPr>
        </p:nvGraphicFramePr>
        <p:xfrm>
          <a:off x="959941" y="1664837"/>
          <a:ext cx="7517853" cy="2915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284">
                  <a:extLst>
                    <a:ext uri="{9D8B030D-6E8A-4147-A177-3AD203B41FA5}">
                      <a16:colId xmlns:a16="http://schemas.microsoft.com/office/drawing/2014/main" val="3975246592"/>
                    </a:ext>
                  </a:extLst>
                </a:gridCol>
                <a:gridCol w="2511425">
                  <a:extLst>
                    <a:ext uri="{9D8B030D-6E8A-4147-A177-3AD203B41FA5}">
                      <a16:colId xmlns:a16="http://schemas.microsoft.com/office/drawing/2014/main" val="206540449"/>
                    </a:ext>
                  </a:extLst>
                </a:gridCol>
                <a:gridCol w="3277144">
                  <a:extLst>
                    <a:ext uri="{9D8B030D-6E8A-4147-A177-3AD203B41FA5}">
                      <a16:colId xmlns:a16="http://schemas.microsoft.com/office/drawing/2014/main" val="623163675"/>
                    </a:ext>
                  </a:extLst>
                </a:gridCol>
              </a:tblGrid>
              <a:tr h="16741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Perustarve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Mitä?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Viestinnässä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extLst>
                  <a:ext uri="{0D108BD9-81ED-4DB2-BD59-A6C34878D82A}">
                    <a16:rowId xmlns:a16="http://schemas.microsoft.com/office/drawing/2014/main" val="3954767771"/>
                  </a:ext>
                </a:extLst>
              </a:tr>
              <a:tr h="36117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Autonomia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Saan itse päättää, oma valinta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Ei käskyjä tai pakkoa, tarjotaan mahdollisuus.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extLst>
                  <a:ext uri="{0D108BD9-81ED-4DB2-BD59-A6C34878D82A}">
                    <a16:rowId xmlns:a16="http://schemas.microsoft.com/office/drawing/2014/main" val="2328326402"/>
                  </a:ext>
                </a:extLst>
              </a:tr>
              <a:tr h="37529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Kyvykkyys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Pärjään tässä, onnistun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Ei suorituspaineita, tehdään omaan tahtiin.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extLst>
                  <a:ext uri="{0D108BD9-81ED-4DB2-BD59-A6C34878D82A}">
                    <a16:rowId xmlns:a16="http://schemas.microsoft.com/office/drawing/2014/main" val="323964444"/>
                  </a:ext>
                </a:extLst>
              </a:tr>
              <a:tr h="167124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Yhteenkuuluvuus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Kuulun joukkoon, olen tervetullut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Yhteisöllisyys, ei yksin selviytymistä.</a:t>
                      </a:r>
                    </a:p>
                    <a:p>
                      <a:pPr algn="l">
                        <a:buNone/>
                      </a:pPr>
                      <a:r>
                        <a:rPr lang="fi-FI" sz="1400" dirty="0">
                          <a:effectLst/>
                        </a:rPr>
                        <a:t>Ulkoiset palkkiot ja pelottelu voivat saada ihmisen liikkeelle lyhyesti, mutta ne voivat myös nakertaa sisäistä motivaatiota. Viestinnällä voi joko vahvistaa tai heikentää näitä piirteitä. </a:t>
                      </a:r>
                      <a:endParaRPr lang="fi-FI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263" marR="44263" marT="29509" marB="29509" anchor="ctr"/>
                </a:tc>
                <a:extLst>
                  <a:ext uri="{0D108BD9-81ED-4DB2-BD59-A6C34878D82A}">
                    <a16:rowId xmlns:a16="http://schemas.microsoft.com/office/drawing/2014/main" val="4266088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684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1A4FB-D307-F65C-1134-F00F271FF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8258E0-DA43-83F3-3703-80B163C9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itsemääräämisteoria</a:t>
            </a:r>
            <a:br>
              <a:rPr lang="fi-FI" sz="1800" b="1" dirty="0"/>
            </a:br>
            <a:r>
              <a:rPr lang="fi-FI" sz="1800" b="1" dirty="0"/>
              <a:t>POHDI ITSENÄISESTI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A705FC-5952-DE78-8CAF-8A79EA6D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509" y="1647766"/>
            <a:ext cx="6597098" cy="3030038"/>
          </a:xfrm>
        </p:spPr>
        <p:txBody>
          <a:bodyPr/>
          <a:lstStyle/>
          <a:p>
            <a:r>
              <a:rPr lang="fi-FI" sz="1600" b="1" dirty="0"/>
              <a:t>Vertaile kahta viestiä samasta palvelusta:</a:t>
            </a:r>
          </a:p>
          <a:p>
            <a:endParaRPr lang="fi-FI" sz="1600" b="1" dirty="0"/>
          </a:p>
          <a:p>
            <a:pPr lvl="2"/>
            <a:r>
              <a:rPr lang="fi-FI" sz="1600" dirty="0"/>
              <a:t>Viesti A	"Liikunta kuuluu kaikille! Tule mukaan soveltavaan jumppaan — ohjaaja auttaa sinua liikkumaan turvallisesti."</a:t>
            </a:r>
          </a:p>
          <a:p>
            <a:pPr lvl="2"/>
            <a:r>
              <a:rPr lang="fi-FI" sz="1600" dirty="0"/>
              <a:t>Viesti B	"Haluatko kokeilla liikuntaa omaan tahtiisi? Soveltavassa jumpassa jokainen liikkuu oman kehonsa ehdoilla — ei suorituspaineita, ei vertailua."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4704F88-8853-1C1E-1117-010796DFA29C}"/>
              </a:ext>
            </a:extLst>
          </p:cNvPr>
          <p:cNvSpPr txBox="1"/>
          <p:nvPr/>
        </p:nvSpPr>
        <p:spPr>
          <a:xfrm>
            <a:off x="5968093" y="677780"/>
            <a:ext cx="2531106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2" algn="just"/>
            <a:r>
              <a:rPr lang="fi-FI" sz="1400" dirty="0"/>
              <a:t>Autonomia</a:t>
            </a:r>
          </a:p>
          <a:p>
            <a:pPr lvl="2" algn="just"/>
            <a:r>
              <a:rPr lang="fi-FI" sz="1400" dirty="0"/>
              <a:t>Kyvykkyys</a:t>
            </a:r>
          </a:p>
          <a:p>
            <a:pPr lvl="2" algn="just"/>
            <a:r>
              <a:rPr lang="fi-FI" sz="1400" dirty="0"/>
              <a:t>Yhteenkuuluvuus</a:t>
            </a:r>
          </a:p>
          <a:p>
            <a:pPr algn="just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9606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6012-EC02-1D10-BE84-70D1C7C4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0455A9-97B9-E20B-4A78-A75A39616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itsemääräämisteoria</a:t>
            </a:r>
            <a:br>
              <a:rPr lang="fi-FI" sz="1800" b="1" dirty="0"/>
            </a:br>
            <a:r>
              <a:rPr lang="fi-FI" sz="1800" b="1" dirty="0"/>
              <a:t>PARIN KANSSA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4C7ABD-DAE2-1809-5547-41282F93C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501" y="1503397"/>
            <a:ext cx="6597098" cy="3030038"/>
          </a:xfrm>
        </p:spPr>
        <p:txBody>
          <a:bodyPr numCol="2"/>
          <a:lstStyle/>
          <a:p>
            <a:r>
              <a:rPr lang="fi-FI" sz="1600" b="1" dirty="0"/>
              <a:t>Tehtävät:</a:t>
            </a:r>
          </a:p>
          <a:p>
            <a:r>
              <a:rPr lang="fi-FI" sz="1600" dirty="0"/>
              <a:t>1. Kumpi viesti tukee paremmin autonomian, kyvykkyyden ja yhteenkuuluvuuden tarpeita, ja miksi?</a:t>
            </a:r>
          </a:p>
          <a:p>
            <a:r>
              <a:rPr lang="fi-FI" sz="1600" dirty="0"/>
              <a:t>2. Mitä Viesti A tekee vahingossa väärin, vaikka tarkoitus on hyvä?</a:t>
            </a:r>
          </a:p>
          <a:p>
            <a:r>
              <a:rPr lang="fi-FI" sz="1600" dirty="0"/>
              <a:t>3.Muokkaa jompaakumpaa viestiä niin, että se vahvistaa kaikkia kolmea perustarvetta.</a:t>
            </a:r>
          </a:p>
          <a:p>
            <a:pPr marL="0" indent="0">
              <a:buNone/>
            </a:pPr>
            <a:endParaRPr lang="fi-FI" sz="1600" dirty="0"/>
          </a:p>
          <a:p>
            <a:endParaRPr lang="fi-FI" sz="16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E00BAAB1-E459-93E2-1304-9A8D0823FD30}"/>
              </a:ext>
            </a:extLst>
          </p:cNvPr>
          <p:cNvSpPr txBox="1"/>
          <p:nvPr/>
        </p:nvSpPr>
        <p:spPr>
          <a:xfrm>
            <a:off x="4515028" y="1486045"/>
            <a:ext cx="4098471" cy="25237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2"/>
            <a:r>
              <a:rPr lang="fi-FI" sz="1400" dirty="0"/>
              <a:t>Viesti A	"Liikunta kuuluu kaikille! Tule mukaan soveltavaan jumppaan — ohjaaja auttaa sinua liikkumaan turvallisesti."</a:t>
            </a:r>
          </a:p>
          <a:p>
            <a:pPr lvl="2"/>
            <a:endParaRPr lang="fi-FI" sz="1400" dirty="0"/>
          </a:p>
          <a:p>
            <a:pPr lvl="2"/>
            <a:r>
              <a:rPr lang="fi-FI" sz="1400" dirty="0"/>
              <a:t>Viesti B	"Haluatko kokeilla liikuntaa omaan tahtiisi? Soveltavassa jumpassa jokainen liikkuu oman kehonsa ehdoilla — ei suorituspaineita, ei vertailua."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228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859CE-F328-C861-9C52-7762FDE1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BDD3A7-7D2F-57F2-06BC-3AC17DA74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itsemääräämisteoria</a:t>
            </a:r>
            <a:br>
              <a:rPr lang="fi-FI" sz="1800" b="1" dirty="0"/>
            </a:br>
            <a:r>
              <a:rPr lang="fi-FI" sz="1800" b="1" dirty="0"/>
              <a:t>KESKUSTELU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DC710C-5BAA-A5B4-2BD7-938D08060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451" y="2139993"/>
            <a:ext cx="6597098" cy="3030038"/>
          </a:xfrm>
        </p:spPr>
        <p:txBody>
          <a:bodyPr/>
          <a:lstStyle/>
          <a:p>
            <a:r>
              <a:rPr lang="fi-FI" dirty="0"/>
              <a:t>Purkukysymys: Missä omassa viestinnässänne piilee tämä vaara, eli viestittekö välillä huomaamatta tai vahingossa ulkoisesta paineesta, ettekä sisäisestä motivaatiosta?</a:t>
            </a:r>
          </a:p>
          <a:p>
            <a:pPr marL="0" indent="0">
              <a:buNone/>
            </a:pPr>
            <a:endParaRPr lang="fi-FI" sz="1400" dirty="0"/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98684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1D3E0-2F45-FEF9-FF11-B3F17144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AAEA81-B32D-589F-4929-02191F568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400"/>
              </a:spcAft>
            </a:pPr>
            <a:r>
              <a:rPr lang="fi-FI" sz="1800" b="1" dirty="0"/>
              <a:t>Case-tehtävä, sosiaalinen markkinointi</a:t>
            </a:r>
            <a:br>
              <a:rPr lang="fi-FI" sz="1800" dirty="0"/>
            </a:br>
            <a:br>
              <a:rPr lang="fi-FI" sz="2400" dirty="0"/>
            </a:br>
            <a:r>
              <a:rPr lang="fi-FI" sz="1800" dirty="0"/>
              <a:t>Sosiaalinen markkinointi ei myy tuotetta — se myy käyttäytymisen muutosta. Lähtökohtana on: miksi nykyinen käyttäytyminen tuntuu kohderyhmästä paremmalta kuin muutos?</a:t>
            </a:r>
            <a:br>
              <a:rPr lang="fi-FI" sz="2400" dirty="0"/>
            </a:br>
            <a:endParaRPr lang="fi-FI" sz="1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491EF8-048A-E862-13A3-B7E28318C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450" y="1877998"/>
            <a:ext cx="6597098" cy="3030038"/>
          </a:xfrm>
        </p:spPr>
        <p:txBody>
          <a:bodyPr/>
          <a:lstStyle/>
          <a:p>
            <a:pPr marL="0" indent="0">
              <a:buNone/>
            </a:pPr>
            <a:endParaRPr lang="fi-FI" sz="1400" dirty="0"/>
          </a:p>
          <a:p>
            <a:endParaRPr lang="fi-FI" sz="1400" dirty="0"/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B33D78B2-712A-03E9-6400-AAD00B792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995581"/>
              </p:ext>
            </p:extLst>
          </p:nvPr>
        </p:nvGraphicFramePr>
        <p:xfrm>
          <a:off x="1335042" y="2736646"/>
          <a:ext cx="6535506" cy="12700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43735">
                  <a:extLst>
                    <a:ext uri="{9D8B030D-6E8A-4147-A177-3AD203B41FA5}">
                      <a16:colId xmlns:a16="http://schemas.microsoft.com/office/drawing/2014/main" val="85833730"/>
                    </a:ext>
                  </a:extLst>
                </a:gridCol>
                <a:gridCol w="4591771">
                  <a:extLst>
                    <a:ext uri="{9D8B030D-6E8A-4147-A177-3AD203B41FA5}">
                      <a16:colId xmlns:a16="http://schemas.microsoft.com/office/drawing/2014/main" val="33296202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Kilpailijat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Ei toinen liikuntapalvelu, vaan nykyinen käyttäytyminen: esimerkiksi sohva, pelko, väsymys tai tuttu arkirutiini.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592946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Aito vaihtoehto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Muutoksen täytyy tuntua kannattavalta kohderyhmän, ei liikuttajan mielestä.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883716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A14C-BD5F-CDB3-1B8B-B102A667C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C078ED-F1F2-D498-35D0-B4F9F6B1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sosiaalinen markkinointi</a:t>
            </a:r>
            <a:br>
              <a:rPr lang="fi-FI" sz="1800" b="1" dirty="0"/>
            </a:br>
            <a:r>
              <a:rPr lang="fi-FI" sz="1800" b="1" dirty="0"/>
              <a:t>POHDI ITSENÄISESTI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9E3E43-A6E2-B863-5CFA-86CC8C0FA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600" dirty="0"/>
              <a:t>Kunta haluaa tavoittaa mielenterveyskuntoutujia. Kohderyhmä on 30–45 -vuotiaita aikuisia, joista valtaosa liikkuu hyvin vähän, joten kunta lanseeraa uuden palvelun: matalan kynnyksen kävelykerho, joka on maksuton, ei ennakkoilmoittautumista. Tähän asti tehty viestintä: esite terveyskeskuksessa ja muutama orgaaninen Facebook-julkaisu kunnan somessa. Tulos: ei yhtäkään osallistujaa.</a:t>
            </a:r>
          </a:p>
          <a:p>
            <a:r>
              <a:rPr lang="fi-FI" sz="1600" dirty="0"/>
              <a:t>Tässä kohderyhmässä sisäiset liikkumisen esteet saattavat korostua: motivaation puute, epäliikunnallinen identiteetti, kynnys osallistua ryhmiin, kynnys poistua kotoa.</a:t>
            </a:r>
          </a:p>
          <a:p>
            <a:pPr marL="0" indent="0">
              <a:buNone/>
            </a:pPr>
            <a:endParaRPr lang="fi-FI" sz="1600" dirty="0"/>
          </a:p>
          <a:p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549968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5AD60-64E0-A9CF-08CA-0D99BAC7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A28A35-F41B-AC84-C566-A51D9A0A5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sosiaalinen markkinointi</a:t>
            </a:r>
            <a:br>
              <a:rPr lang="fi-FI" sz="1800" b="1" dirty="0"/>
            </a:br>
            <a:r>
              <a:rPr lang="fi-FI" sz="1800" b="1" dirty="0"/>
              <a:t>PARIN KANSSA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D0DB81-621B-C00D-CD49-C07FFD0D3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451" y="2382550"/>
            <a:ext cx="6597098" cy="3030038"/>
          </a:xfrm>
        </p:spPr>
        <p:txBody>
          <a:bodyPr/>
          <a:lstStyle/>
          <a:p>
            <a:r>
              <a:rPr lang="fi-FI" sz="1600" b="1" dirty="0"/>
              <a:t>Tehtävät:</a:t>
            </a:r>
          </a:p>
          <a:p>
            <a:r>
              <a:rPr lang="fi-FI" sz="1600" dirty="0"/>
              <a:t>4. Mikä on ryhmän todellinen kilpailija arjessa, eli mitä vastaan kävelykerho konkreettisesti kilpailee?</a:t>
            </a:r>
          </a:p>
          <a:p>
            <a:r>
              <a:rPr lang="fi-FI" sz="1600" dirty="0"/>
              <a:t>5. Mitä konkreettista hyötyä pitää luvata, jotta vaihto tuntuisi kannattavalta juuri tälle kohderyhmälle?</a:t>
            </a:r>
          </a:p>
          <a:p>
            <a:r>
              <a:rPr lang="fi-FI" sz="1600" dirty="0"/>
              <a:t>6. Esite ja Facebook eivät toimineet, keksi yksi täysin erilainen tapa tavoittaa kohderyhmä.</a:t>
            </a:r>
          </a:p>
          <a:p>
            <a:pPr marL="0" indent="0">
              <a:buNone/>
            </a:pPr>
            <a:endParaRPr lang="fi-FI" sz="1600" dirty="0"/>
          </a:p>
          <a:p>
            <a:endParaRPr lang="fi-FI" sz="16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B5C980E-641F-0BF1-D23E-35A94F8827A9}"/>
              </a:ext>
            </a:extLst>
          </p:cNvPr>
          <p:cNvSpPr txBox="1"/>
          <p:nvPr/>
        </p:nvSpPr>
        <p:spPr>
          <a:xfrm>
            <a:off x="5192665" y="555504"/>
            <a:ext cx="3502300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i-FI" sz="1400" dirty="0"/>
              <a:t>30–45 -vuotiaita aikuisia, joista valtaosa liikkuu hyvin vähän, liikkumisen esteet saattavat korostua: motivaation puute, epäliikunnallinen identiteetti, kynnys osallistua ryhmiin, kynnys poistua kotoa.</a:t>
            </a: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09447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386DE-89BC-7598-50E1-4AB8FED34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36C194-5E80-C253-E7F2-9D7844CE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sosiaalinen markkinointi</a:t>
            </a:r>
            <a:br>
              <a:rPr lang="fi-FI" sz="1800" b="1" dirty="0"/>
            </a:br>
            <a:r>
              <a:rPr lang="fi-FI" sz="1800" b="1" dirty="0"/>
              <a:t>KESKUSTELU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5EE061-E580-30BC-6C99-BB94F8407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Purkukysymys: Kenen näkökulmasta teidän organisaationne yleensä suunnittelee viestintää, järjestäjän vai kohderyhmän (sosiaalisen markkinoinnin kontekstissa)?</a:t>
            </a:r>
          </a:p>
          <a:p>
            <a:pPr marL="0" indent="0">
              <a:buNone/>
            </a:pPr>
            <a:endParaRPr lang="fi-FI" sz="1400" dirty="0"/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67055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EBA17-0ADF-3589-C09B-71A47278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8FBCD-B4C0-6A06-762A-12B7C582E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436791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kuvien voima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Verkkosivulle valitaan kuvituskuva, sivun otsikko: "Soveltava liikunta kuuluu kaikille."</a:t>
            </a:r>
            <a:br>
              <a:rPr lang="fi-FI" sz="1800" dirty="0"/>
            </a:br>
            <a:endParaRPr lang="fi-FI" sz="1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898795-687B-326E-8BAC-8CC73D1B5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sz="1400" dirty="0"/>
          </a:p>
          <a:p>
            <a:endParaRPr lang="fi-FI" sz="1400" dirty="0"/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0ADDE03F-993C-1F53-5C57-5D46F499D1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448923"/>
              </p:ext>
            </p:extLst>
          </p:nvPr>
        </p:nvGraphicFramePr>
        <p:xfrm>
          <a:off x="1273451" y="1540267"/>
          <a:ext cx="6871063" cy="31699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528543">
                  <a:extLst>
                    <a:ext uri="{9D8B030D-6E8A-4147-A177-3AD203B41FA5}">
                      <a16:colId xmlns:a16="http://schemas.microsoft.com/office/drawing/2014/main" val="608978562"/>
                    </a:ext>
                  </a:extLst>
                </a:gridCol>
                <a:gridCol w="6342520">
                  <a:extLst>
                    <a:ext uri="{9D8B030D-6E8A-4147-A177-3AD203B41FA5}">
                      <a16:colId xmlns:a16="http://schemas.microsoft.com/office/drawing/2014/main" val="39256611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1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Pyörätuolissa istuva nuori nainen hymyilee itsevarmasti kameraan liikuntasalissa, muut ryhmäläiset taustalla.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803403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2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Lähikuva: ikääntyneen miehen kädet pitävät kiinni uima-altaan reunasta, kasvot rajattu pois.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282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3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>
                          <a:effectLst/>
                        </a:rPr>
                        <a:t>Ohjaaja tukee kädestä iäkästä naista tasapainoharjoituksessa, nainen katsoo alas, ilme keskittynyt.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042014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4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Sekaryhmä ulkona kävelyllä, eri-ikäisiä ja eri näköisiä, juttelevat keskenään, ei katsota kameraan.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0321778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5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Proteesijalkainen henkilö juoksee juoksutrikoissa 100 m, ajanottaja kellottaa maaliviivalla.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076648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400">
                          <a:effectLst/>
                        </a:rPr>
                        <a:t>6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Nainen sähköpyörätuolissa kahvilassa kahvikupin kanssa, liikuntavaatteet päällä, luonnollinen tilanne.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71849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223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8C334-7AFA-718F-93A7-A118B3B83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4E6DA9-D578-0B99-EC93-EF0F5518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587017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kuvien voima</a:t>
            </a:r>
            <a:br>
              <a:rPr lang="fi-FI" sz="1800" b="1" dirty="0"/>
            </a:br>
            <a:r>
              <a:rPr lang="fi-FI" sz="1800" b="1" dirty="0"/>
              <a:t>PARIN KANSSA</a:t>
            </a:r>
            <a:br>
              <a:rPr lang="fi-FI" sz="1800" b="1" dirty="0"/>
            </a:br>
            <a:endParaRPr lang="fi-FI" sz="18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AFA81D-A94D-0ACC-2AFB-3E91F7A5F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6" y="1347323"/>
            <a:ext cx="7739921" cy="3030038"/>
          </a:xfrm>
        </p:spPr>
        <p:txBody>
          <a:bodyPr/>
          <a:lstStyle/>
          <a:p>
            <a:r>
              <a:rPr lang="fi-FI" sz="1600" dirty="0"/>
              <a:t>Tehtävät:</a:t>
            </a:r>
          </a:p>
          <a:p>
            <a:r>
              <a:rPr lang="fi-FI" sz="1600" dirty="0"/>
              <a:t>7. Valitse paras kuva, perustele lyhyesti, miksi se toimii.</a:t>
            </a:r>
          </a:p>
          <a:p>
            <a:r>
              <a:rPr lang="fi-FI" sz="1600" dirty="0"/>
              <a:t>8. Valitse kuva, jota et käyttäisi, perustele.</a:t>
            </a:r>
          </a:p>
          <a:p>
            <a:r>
              <a:rPr lang="fi-FI" sz="1600" dirty="0"/>
              <a:t>9. Mikä kuvassa 5 on ongelmallista ja miksi tämänkaltaisia kuvia näkee silti käytössä?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fi-FI" sz="1600" dirty="0"/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3EE574BD-A8C1-FAD8-43B2-825D8D462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35064"/>
              </p:ext>
            </p:extLst>
          </p:nvPr>
        </p:nvGraphicFramePr>
        <p:xfrm>
          <a:off x="3562804" y="2315659"/>
          <a:ext cx="5581196" cy="280416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29323">
                  <a:extLst>
                    <a:ext uri="{9D8B030D-6E8A-4147-A177-3AD203B41FA5}">
                      <a16:colId xmlns:a16="http://schemas.microsoft.com/office/drawing/2014/main" val="608978562"/>
                    </a:ext>
                  </a:extLst>
                </a:gridCol>
                <a:gridCol w="5151873">
                  <a:extLst>
                    <a:ext uri="{9D8B030D-6E8A-4147-A177-3AD203B41FA5}">
                      <a16:colId xmlns:a16="http://schemas.microsoft.com/office/drawing/2014/main" val="3925661113"/>
                    </a:ext>
                  </a:extLst>
                </a:gridCol>
              </a:tblGrid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1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Pyörätuolissa istuva nuori nainen hymyilee itsevarmasti kameraan liikuntasalissa, muut ryhmäläiset taustalla.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803403846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2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Lähikuva: ikääntyneen miehen kädet pitävät kiinni uima-altaan reunasta, kasvot rajattu pois.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282132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3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Ohjaaja tukee kädestä iäkästä naista tasapainoharjoituksessa, nainen katsoo alas, ilme keskittynyt.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042014983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4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Sekaryhmä ulkona kävelyllä, eri-ikäisiä ja eri näköisiä, juttelevat keskenään, ei katsota kameraan.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032177882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5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Proteesijalkainen henkilö juoksee juoksutrikoissa 100 m suoralla, ajanottaja kellottaa maaliviivalla.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076648221"/>
                  </a:ext>
                </a:extLst>
              </a:tr>
              <a:tr h="447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i-FI" sz="1200">
                          <a:effectLst/>
                        </a:rPr>
                        <a:t>6</a:t>
                      </a:r>
                      <a:endParaRPr lang="fi-FI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200" dirty="0">
                          <a:effectLst/>
                        </a:rPr>
                        <a:t>Nainen sähköpyörätuolissa kahvilassa kahvikupin kanssa, liikuntavaatteet päällä, luonnollinen tilanne.</a:t>
                      </a:r>
                      <a:endParaRPr lang="fi-FI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71849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18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D96CD-BAFD-4496-D142-63BCAF426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1C446D-C898-79AC-4BD9-39EBA1BB0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534771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kuvien voima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857A60-A172-1EE5-F757-43C4B4DED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631" y="1168454"/>
            <a:ext cx="7739921" cy="3030038"/>
          </a:xfrm>
        </p:spPr>
        <p:txBody>
          <a:bodyPr/>
          <a:lstStyle/>
          <a:p>
            <a:r>
              <a:rPr lang="fi-FI" dirty="0"/>
              <a:t>Käytä tarkistuslistaa apuna:</a:t>
            </a:r>
          </a:p>
          <a:p>
            <a:pPr marL="0" indent="0">
              <a:buNone/>
            </a:pPr>
            <a:endParaRPr lang="fi-FI" sz="1400" dirty="0"/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1BF877FE-BAB9-C144-84E0-280000B62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057083"/>
              </p:ext>
            </p:extLst>
          </p:nvPr>
        </p:nvGraphicFramePr>
        <p:xfrm>
          <a:off x="1159328" y="1750067"/>
          <a:ext cx="6825343" cy="2316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4247">
                  <a:extLst>
                    <a:ext uri="{9D8B030D-6E8A-4147-A177-3AD203B41FA5}">
                      <a16:colId xmlns:a16="http://schemas.microsoft.com/office/drawing/2014/main" val="2765146964"/>
                    </a:ext>
                  </a:extLst>
                </a:gridCol>
                <a:gridCol w="5221096">
                  <a:extLst>
                    <a:ext uri="{9D8B030D-6E8A-4147-A177-3AD203B41FA5}">
                      <a16:colId xmlns:a16="http://schemas.microsoft.com/office/drawing/2014/main" val="4020001261"/>
                    </a:ext>
                  </a:extLst>
                </a:gridCol>
              </a:tblGrid>
              <a:tr h="3076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Lista</a:t>
                      </a: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Kysymys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158568184"/>
                  </a:ext>
                </a:extLst>
              </a:tr>
              <a:tr h="3076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Demografia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Sukupuolet, kyvyt, iät, kehot, ihonvärit, eli kuka on läsnä, kuka puuttuu?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684282274"/>
                  </a:ext>
                </a:extLst>
              </a:tr>
              <a:tr h="3076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>
                          <a:effectLst/>
                        </a:rPr>
                        <a:t>Puolueellisuus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Haluaisitko itse näkyä näin kuvassa? Onko stereotypioita?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582739452"/>
                  </a:ext>
                </a:extLst>
              </a:tr>
              <a:tr h="492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Kohderyhmän katse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Voiko kohderyhmä nähdä itsensä kuvassa, vai onko kuva enemmän vammatonta katsojaa varten?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551860116"/>
                  </a:ext>
                </a:extLst>
              </a:tr>
              <a:tr h="3076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Inspiraatioporno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Esitetäänkö tavallinen arki sankaritarinana? </a:t>
                      </a:r>
                      <a:r>
                        <a:rPr lang="fi-FI" sz="1400">
                          <a:effectLst/>
                        </a:rPr>
                        <a:t>Kenelle?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019511144"/>
                  </a:ext>
                </a:extLst>
              </a:tr>
              <a:tr h="3076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Sommittelu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i-FI" sz="1400" dirty="0">
                          <a:effectLst/>
                        </a:rPr>
                        <a:t>Kuka tai mikä on kuvan keskiössä? Miksi?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708453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18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0EC50-EEC3-EAF3-C386-427954E9D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456F5D-9BFD-78B7-DDDF-09494BBA5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854806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Case-tehtävä, kuvien voima ja inspiraatioporno</a:t>
            </a:r>
            <a:br>
              <a:rPr lang="fi-FI" sz="1800" b="1" dirty="0"/>
            </a:br>
            <a:r>
              <a:rPr lang="fi-FI" sz="1800" b="1" dirty="0"/>
              <a:t>KESKUSTELU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FE33A2-1215-28D1-F91D-AC1A7C59C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6" y="1873843"/>
            <a:ext cx="7739921" cy="3030038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Purkukysymys: Onko omassa organisaatiossanne käytössä kuvastoa, joka pitäisi käydä läpi tämän tarkistuslistan kanssa läpi?</a:t>
            </a:r>
          </a:p>
          <a:p>
            <a:pPr marL="0" indent="0">
              <a:buNone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318006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BC475-6BF0-15A3-DA1A-D338ED1BB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01B147-90D6-93B3-2E37-BCF32562E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450" y="636019"/>
            <a:ext cx="7073715" cy="633683"/>
          </a:xfrm>
          <a:prstGeom prst="rect">
            <a:avLst/>
          </a:prstGeom>
        </p:spPr>
        <p:txBody>
          <a:bodyPr/>
          <a:lstStyle/>
          <a:p>
            <a:r>
              <a:rPr lang="fi-FI" sz="1800" b="1" dirty="0"/>
              <a:t>Kolme oivallusta kotiin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034FB1-FE5B-E14A-B5B8-16956BC43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906" y="1329358"/>
            <a:ext cx="7739921" cy="3030038"/>
          </a:xfrm>
        </p:spPr>
        <p:txBody>
          <a:bodyPr/>
          <a:lstStyle/>
          <a:p>
            <a:pPr marL="0" indent="0">
              <a:buNone/>
            </a:pPr>
            <a:endParaRPr lang="fi-FI" sz="14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D14F3DB7-F6CB-768A-A861-263598963B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5874970"/>
              </p:ext>
            </p:extLst>
          </p:nvPr>
        </p:nvGraphicFramePr>
        <p:xfrm>
          <a:off x="382588" y="1735138"/>
          <a:ext cx="8472487" cy="268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04360" imgH="1974865" progId="Word.Document.12">
                  <p:embed/>
                </p:oleObj>
              </mc:Choice>
              <mc:Fallback>
                <p:oleObj name="Document" r:id="rId2" imgW="6204360" imgH="1974865" progId="Word.Documen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D14F3DB7-F6CB-768A-A861-263598963B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2588" y="1735138"/>
                        <a:ext cx="8472487" cy="2689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676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34988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9ac815-0c0a-48da-b69d-cb26d622d072">
      <Terms xmlns="http://schemas.microsoft.com/office/infopath/2007/PartnerControls"/>
    </lcf76f155ced4ddcb4097134ff3c332f>
    <TaxCatchAll xmlns="5a0b6a4a-0ca7-4faf-b3cc-9bf13fa33ab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33B94A5FE212A4AAFB2A0ED6BC76FF8" ma:contentTypeVersion="16" ma:contentTypeDescription="Luo uusi asiakirja." ma:contentTypeScope="" ma:versionID="6d6271b9144d25c3e897051aedfb497c">
  <xsd:schema xmlns:xsd="http://www.w3.org/2001/XMLSchema" xmlns:xs="http://www.w3.org/2001/XMLSchema" xmlns:p="http://schemas.microsoft.com/office/2006/metadata/properties" xmlns:ns2="be9ac815-0c0a-48da-b69d-cb26d622d072" xmlns:ns3="5a0b6a4a-0ca7-4faf-b3cc-9bf13fa33abe" targetNamespace="http://schemas.microsoft.com/office/2006/metadata/properties" ma:root="true" ma:fieldsID="fd4c6bc7618a764dee9cde49426bb147" ns2:_="" ns3:_="">
    <xsd:import namespace="be9ac815-0c0a-48da-b69d-cb26d622d072"/>
    <xsd:import namespace="5a0b6a4a-0ca7-4faf-b3cc-9bf13fa33a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9ac815-0c0a-48da-b69d-cb26d622d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6a5aedc6-b1ec-4357-8181-86a2f3c0ec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0b6a4a-0ca7-4faf-b3cc-9bf13fa33a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74ee61-72e1-428d-8a51-3b8d46d60ed1}" ma:internalName="TaxCatchAll" ma:showField="CatchAllData" ma:web="5a0b6a4a-0ca7-4faf-b3cc-9bf13fa33a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121277-FD2E-4410-BD4D-1FF6D32526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D7FC58-F267-43A8-9C5B-BC219EE83F14}">
  <ds:schemaRefs>
    <ds:schemaRef ds:uri="http://schemas.microsoft.com/office/2006/metadata/properties"/>
    <ds:schemaRef ds:uri="http://schemas.microsoft.com/office/infopath/2007/PartnerControls"/>
    <ds:schemaRef ds:uri="be9ac815-0c0a-48da-b69d-cb26d622d072"/>
    <ds:schemaRef ds:uri="5a0b6a4a-0ca7-4faf-b3cc-9bf13fa33abe"/>
  </ds:schemaRefs>
</ds:datastoreItem>
</file>

<file path=customXml/itemProps3.xml><?xml version="1.0" encoding="utf-8"?>
<ds:datastoreItem xmlns:ds="http://schemas.openxmlformats.org/officeDocument/2006/customXml" ds:itemID="{109FF4CD-F88C-4B33-AB53-8F33BCACC4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9ac815-0c0a-48da-b69d-cb26d622d072"/>
    <ds:schemaRef ds:uri="5a0b6a4a-0ca7-4faf-b3cc-9bf13fa33a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1049</TotalTime>
  <Words>975</Words>
  <Application>Microsoft Office PowerPoint</Application>
  <PresentationFormat>Näytössä katseltava esitys (16:9)</PresentationFormat>
  <Paragraphs>120</Paragraphs>
  <Slides>17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5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5" baseType="lpstr">
      <vt:lpstr>Arial</vt:lpstr>
      <vt:lpstr>Trebuchet MS</vt:lpstr>
      <vt:lpstr>1_Office-teema</vt:lpstr>
      <vt:lpstr>3_Office-teema</vt:lpstr>
      <vt:lpstr>2_Office-teema</vt:lpstr>
      <vt:lpstr>Mukautettu suunnittelumalli</vt:lpstr>
      <vt:lpstr>2_Mukautettu suunnittelumalli</vt:lpstr>
      <vt:lpstr>Document</vt:lpstr>
      <vt:lpstr>Hannes Penttilä 18.8.2026</vt:lpstr>
      <vt:lpstr>Työskentelystä</vt:lpstr>
      <vt:lpstr>Orientaatio</vt:lpstr>
      <vt:lpstr>Case-tehtävä, itsemääräämisteoria  Itsemääräämisteoria (Self-Determination Theory, SDT) selittää, miksi ihmiset sitoutuvat tai eivät sitoudu liikuntaan pitkäkestoisesti.  Kolme perustarvetta: </vt:lpstr>
      <vt:lpstr>Case-tehtävä, itsemääräämisteoria POHDI ITSENÄISESTI</vt:lpstr>
      <vt:lpstr>Case-tehtävä, itsemääräämisteoria PARIN KANSSA</vt:lpstr>
      <vt:lpstr>Case-tehtävä, itsemääräämisteoria KESKUSTELU</vt:lpstr>
      <vt:lpstr>Case-tehtävä, sosiaalinen markkinointi  Sosiaalinen markkinointi ei myy tuotetta — se myy käyttäytymisen muutosta. Lähtökohtana on: miksi nykyinen käyttäytyminen tuntuu kohderyhmästä paremmalta kuin muutos? </vt:lpstr>
      <vt:lpstr>Case-tehtävä, sosiaalinen markkinointi POHDI ITSENÄISESTI</vt:lpstr>
      <vt:lpstr>Case-tehtävä, sosiaalinen markkinointi PARIN KANSSA</vt:lpstr>
      <vt:lpstr>Case-tehtävä, sosiaalinen markkinointi KESKUSTELU</vt:lpstr>
      <vt:lpstr>Case-tehtävä, kuvien voima  Verkkosivulle valitaan kuvituskuva, sivun otsikko: "Soveltava liikunta kuuluu kaikille." </vt:lpstr>
      <vt:lpstr>Case-tehtävä, kuvien voima PARIN KANSSA </vt:lpstr>
      <vt:lpstr>Case-tehtävä, kuvien voima</vt:lpstr>
      <vt:lpstr>Case-tehtävä, kuvien voima ja inspiraatioporno KESKUSTELU</vt:lpstr>
      <vt:lpstr>Kolme oivallusta kotiin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Hanna Hämäläinen</dc:creator>
  <cp:lastModifiedBy>Hannes Penttilä</cp:lastModifiedBy>
  <cp:revision>32</cp:revision>
  <dcterms:created xsi:type="dcterms:W3CDTF">2020-12-07T11:53:26Z</dcterms:created>
  <dcterms:modified xsi:type="dcterms:W3CDTF">2026-08-27T08:06:02Z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0x010100233B94A5FE212A4AAFB2A0ED6BC76FF8</vt:lpwstr>
  </property>
  <property fmtid="{D5CDD505-2E9C-101B-9397-08002B2CF9AE}" pid="3" name="Order">
    <vt:r8>2302200</vt:r8>
  </property>
  <property fmtid="{D5CDD505-2E9C-101B-9397-08002B2CF9AE}" pid="4" name="MediaServiceImageTags">
    <vt:lpwstr/>
  </property>
</Properties>
</file>