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7" r:id="rId4"/>
    <p:sldId id="266" r:id="rId5"/>
    <p:sldId id="263" r:id="rId6"/>
    <p:sldId id="258" r:id="rId7"/>
    <p:sldId id="259" r:id="rId8"/>
    <p:sldId id="260" r:id="rId9"/>
    <p:sldId id="264" r:id="rId10"/>
    <p:sldId id="261" r:id="rId11"/>
    <p:sldId id="27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038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42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0451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9882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5075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610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49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71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58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399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362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0540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8236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6078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943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4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397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226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72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272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590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320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8790-995A-45DE-8496-960BB6DA1317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2D2-E194-4B77-BBA2-267271330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885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4DA48B3-85E2-4766-9018-08534049FB9B}" type="datetimeFigureOut">
              <a:rPr lang="fi-FI" smtClean="0"/>
              <a:t>12.4.2019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EA7E9-9337-4266-BC7F-001BCF020C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48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SUOSITUKSET SOVELTAVAN LIIKUNNAN JA VAMMAISURHEILUN KEHITTÄMISEKSI 2019–2022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type="subTitle" idx="1"/>
          </p:nvPr>
        </p:nvSpPr>
        <p:spPr>
          <a:xfrm>
            <a:off x="1524000" y="4631941"/>
            <a:ext cx="9144000" cy="1655762"/>
          </a:xfrm>
        </p:spPr>
        <p:txBody>
          <a:bodyPr>
            <a:normAutofit/>
          </a:bodyPr>
          <a:lstStyle/>
          <a:p>
            <a:r>
              <a:rPr lang="fi-FI" dirty="0" smtClean="0"/>
              <a:t>Saku Rikala 12.4.2019, Pajulahti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687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5131BB8-0E61-41AF-B3BA-867FC93EF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4548" y="294640"/>
            <a:ext cx="6394931" cy="6441440"/>
          </a:xfrm>
        </p:spPr>
        <p:txBody>
          <a:bodyPr anchor="ctr">
            <a:normAutofit/>
          </a:bodyPr>
          <a:lstStyle/>
          <a:p>
            <a:r>
              <a:rPr lang="fi-FI" sz="24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Valitse ryhmä:</a:t>
            </a:r>
          </a:p>
          <a:p>
            <a:pPr marL="269875" indent="0">
              <a:lnSpc>
                <a:spcPct val="150000"/>
              </a:lnSpc>
              <a:buNone/>
            </a:pPr>
            <a:r>
              <a:rPr lang="fi-FI" sz="18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</a:t>
            </a:r>
            <a: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Saavutettavuus, </a:t>
            </a:r>
            <a:r>
              <a:rPr lang="fi-FI" sz="18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esteettömyys ja apuvälineet</a:t>
            </a:r>
            <a: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i-FI" sz="18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Valtionhallinto ja kunnat</a:t>
            </a:r>
            <a:b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i-FI" sz="18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</a:t>
            </a:r>
            <a: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Kansalaistoiminta</a:t>
            </a:r>
            <a:b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i-FI" sz="18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</a:t>
            </a:r>
            <a: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Koulutus ja osaaminen</a:t>
            </a:r>
            <a:b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i-FI" sz="18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</a:t>
            </a:r>
            <a:r>
              <a:rPr lang="fi-FI" sz="18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Tutkimus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Kukin ryhmä tekee </a:t>
            </a:r>
            <a:r>
              <a:rPr lang="fi-FI" sz="24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TOP5 </a:t>
            </a:r>
            <a:r>
              <a:rPr lang="fi-FI" sz="24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listan konkreettisista toimista suosituksien </a:t>
            </a:r>
            <a:r>
              <a:rPr lang="fi-FI" sz="24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toteutumiseksi</a:t>
            </a:r>
            <a:endParaRPr lang="fi-FI" sz="2400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TOP5 toimenpiteet </a:t>
            </a:r>
            <a:r>
              <a:rPr lang="fi-FI" sz="24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kirjataan </a:t>
            </a:r>
            <a:r>
              <a:rPr lang="fi-FI" sz="2400" dirty="0" err="1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fläpeille</a:t>
            </a:r>
            <a:endParaRPr lang="fi-FI" sz="2400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Purku alkaa auditoriossa klo 11.30</a:t>
            </a:r>
            <a:r>
              <a:rPr lang="fi-FI" sz="2400" dirty="0">
                <a:solidFill>
                  <a:srgbClr val="000000"/>
                </a:solidFill>
              </a:rPr>
              <a:t/>
            </a:r>
            <a:br>
              <a:rPr lang="fi-FI" sz="2400" dirty="0">
                <a:solidFill>
                  <a:srgbClr val="000000"/>
                </a:solidFill>
              </a:rPr>
            </a:b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3A6E096E-D0C3-40CC-ABC3-E4F531E9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fi-FI" b="1" dirty="0">
                <a:solidFill>
                  <a:srgbClr val="FFFFFF"/>
                </a:solidFill>
              </a:rPr>
              <a:t>Tehtävä:	</a:t>
            </a:r>
            <a:br>
              <a:rPr lang="fi-FI" b="1" dirty="0">
                <a:solidFill>
                  <a:srgbClr val="FFFFFF"/>
                </a:solidFill>
              </a:rPr>
            </a:br>
            <a:endParaRPr lang="fi-FI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8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SUOSITUKSET SOVELTAVAN LIIKUNNAN JA VAMMAISURHEILUN KEHITTÄMISEKSI 2019–2022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9641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 smtClean="0"/>
              <a:t>Miksi laadittu?</a:t>
            </a:r>
          </a:p>
          <a:p>
            <a:r>
              <a:rPr lang="fi-FI" dirty="0" smtClean="0"/>
              <a:t>Koska aina ennenkin</a:t>
            </a:r>
            <a:r>
              <a:rPr lang="fi-FI" dirty="0" smtClean="0">
                <a:sym typeface="Wingdings" panose="05000000000000000000" pitchFamily="2" charset="2"/>
              </a:rPr>
              <a:t></a:t>
            </a:r>
            <a:endParaRPr lang="fi-FI" dirty="0" smtClean="0"/>
          </a:p>
          <a:p>
            <a:r>
              <a:rPr lang="fi-FI" dirty="0" smtClean="0"/>
              <a:t>Nostamaan keskeiset kehittämiskohteet esille</a:t>
            </a:r>
          </a:p>
          <a:p>
            <a:r>
              <a:rPr lang="fi-FI" dirty="0" smtClean="0"/>
              <a:t>Antamaan suuntaviivoja eri toimijoille alan kehittämiseksi</a:t>
            </a:r>
          </a:p>
          <a:p>
            <a:r>
              <a:rPr lang="fi-FI" dirty="0" smtClean="0"/>
              <a:t>Helpottamaan seurantaa ja arviointia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08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SUOSITUKSET SOVELTAVAN LIIKUNNAN JA VAMMAISURHEILUN KEHITTÄMISEKSI 2019–2022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944919"/>
            <a:ext cx="10515600" cy="4677261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fi-FI" b="1" dirty="0" smtClean="0"/>
              <a:t>Miten laadittu?</a:t>
            </a:r>
          </a:p>
          <a:p>
            <a:r>
              <a:rPr lang="fi-FI" sz="2400" dirty="0" smtClean="0"/>
              <a:t>Taustalla eri raporttien suositukset ja Soveltavan liikunnan päivien 2018 huomiot</a:t>
            </a:r>
          </a:p>
          <a:p>
            <a:r>
              <a:rPr lang="fi-FI" sz="2400" dirty="0" smtClean="0"/>
              <a:t>Luonnos työstetty soveltavan liikunnan koulutus- ja tutkimustyöryhmässä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r>
              <a:rPr lang="fi-FI" sz="2600" dirty="0" smtClean="0"/>
              <a:t>Kolme suositusta viidestä </a:t>
            </a:r>
            <a:r>
              <a:rPr lang="fi-FI" sz="2600" smtClean="0"/>
              <a:t>keskeisestä teemasta</a:t>
            </a:r>
            <a:endParaRPr lang="fi-FI" sz="2600" dirty="0" smtClean="0"/>
          </a:p>
          <a:p>
            <a:r>
              <a:rPr lang="fi-FI" sz="2600" dirty="0" smtClean="0"/>
              <a:t>Vapaasti </a:t>
            </a:r>
            <a:r>
              <a:rPr lang="fi-FI" sz="2600" dirty="0" smtClean="0"/>
              <a:t>kommentoitavana marraskuussa 2018 (reilut 140 vastausta)</a:t>
            </a:r>
          </a:p>
          <a:p>
            <a:r>
              <a:rPr lang="fi-FI" sz="2600" dirty="0" smtClean="0"/>
              <a:t>Viimeistelty saatujen vastausten perusteella ja julkaistu alkuvuodesta 2019</a:t>
            </a:r>
          </a:p>
          <a:p>
            <a:endParaRPr lang="fi-FI" b="1" dirty="0" smtClean="0"/>
          </a:p>
          <a:p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1286578" y="3421850"/>
            <a:ext cx="4411579" cy="1616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Toni Piispanen, VLN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Piritta Asunta, </a:t>
            </a:r>
            <a:r>
              <a:rPr lang="fi-FI" sz="1400" dirty="0" smtClean="0">
                <a:solidFill>
                  <a:schemeClr val="tx1"/>
                </a:solidFill>
              </a:rPr>
              <a:t>LIKES</a:t>
            </a:r>
            <a:endParaRPr lang="fi-FI" sz="1400" dirty="0">
              <a:solidFill>
                <a:schemeClr val="tx1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Kaisu Mononen, KIHU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Virpi </a:t>
            </a:r>
            <a:r>
              <a:rPr lang="fi-FI" sz="1400" dirty="0" err="1">
                <a:solidFill>
                  <a:schemeClr val="tx1"/>
                </a:solidFill>
              </a:rPr>
              <a:t>Remahl</a:t>
            </a:r>
            <a:r>
              <a:rPr lang="fi-FI" sz="1400" dirty="0">
                <a:solidFill>
                  <a:schemeClr val="tx1"/>
                </a:solidFill>
              </a:rPr>
              <a:t>, Liikuntakeskus Pajulahti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Tommi Yläkangas, </a:t>
            </a:r>
            <a:r>
              <a:rPr lang="fi-FI" sz="1400" dirty="0" err="1">
                <a:solidFill>
                  <a:schemeClr val="tx1"/>
                </a:solidFill>
              </a:rPr>
              <a:t>SoveLi</a:t>
            </a:r>
            <a:r>
              <a:rPr lang="fi-FI" sz="1400" dirty="0">
                <a:solidFill>
                  <a:schemeClr val="tx1"/>
                </a:solidFill>
              </a:rPr>
              <a:t> ry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Pauli Rintala, Jyväskylän </a:t>
            </a:r>
            <a:r>
              <a:rPr lang="fi-FI" sz="1400" dirty="0" smtClean="0">
                <a:solidFill>
                  <a:schemeClr val="tx1"/>
                </a:solidFill>
              </a:rPr>
              <a:t>yliopisto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881037" y="3421849"/>
            <a:ext cx="4437247" cy="1616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Aija Saari, VAU ry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Päivi Topo, Ikäinstituutti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 err="1">
                <a:solidFill>
                  <a:schemeClr val="tx1"/>
                </a:solidFill>
              </a:rPr>
              <a:t>Erwin</a:t>
            </a:r>
            <a:r>
              <a:rPr lang="fi-FI" sz="1400" dirty="0">
                <a:solidFill>
                  <a:schemeClr val="tx1"/>
                </a:solidFill>
              </a:rPr>
              <a:t> </a:t>
            </a:r>
            <a:r>
              <a:rPr lang="fi-FI" sz="1400" dirty="0" err="1">
                <a:solidFill>
                  <a:schemeClr val="tx1"/>
                </a:solidFill>
              </a:rPr>
              <a:t>Borremans</a:t>
            </a:r>
            <a:r>
              <a:rPr lang="fi-FI" sz="1400" dirty="0">
                <a:solidFill>
                  <a:schemeClr val="tx1"/>
                </a:solidFill>
              </a:rPr>
              <a:t>, </a:t>
            </a:r>
            <a:r>
              <a:rPr lang="fi-FI" sz="1400" dirty="0" smtClean="0">
                <a:solidFill>
                  <a:schemeClr val="tx1"/>
                </a:solidFill>
              </a:rPr>
              <a:t>Ammattiopisto Live</a:t>
            </a:r>
            <a:endParaRPr lang="fi-FI" sz="1400" dirty="0">
              <a:solidFill>
                <a:schemeClr val="tx1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>
                <a:solidFill>
                  <a:schemeClr val="tx1"/>
                </a:solidFill>
              </a:rPr>
              <a:t>Sanna </a:t>
            </a:r>
            <a:r>
              <a:rPr lang="fi-FI" sz="1400" dirty="0" err="1">
                <a:solidFill>
                  <a:schemeClr val="tx1"/>
                </a:solidFill>
              </a:rPr>
              <a:t>Weurlander</a:t>
            </a:r>
            <a:r>
              <a:rPr lang="fi-FI" sz="1400" dirty="0">
                <a:solidFill>
                  <a:schemeClr val="tx1"/>
                </a:solidFill>
              </a:rPr>
              <a:t>, Validia Kuntoutus Helsinki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400" dirty="0" smtClean="0">
                <a:solidFill>
                  <a:schemeClr val="tx1"/>
                </a:solidFill>
              </a:rPr>
              <a:t>Saku Rikala / Vilja </a:t>
            </a:r>
            <a:r>
              <a:rPr lang="fi-FI" sz="1400" dirty="0">
                <a:solidFill>
                  <a:schemeClr val="tx1"/>
                </a:solidFill>
              </a:rPr>
              <a:t>Sipilä, LTS</a:t>
            </a:r>
          </a:p>
        </p:txBody>
      </p:sp>
    </p:spTree>
    <p:extLst>
      <p:ext uri="{BB962C8B-B14F-4D97-AF65-F5344CB8AC3E}">
        <p14:creationId xmlns:p14="http://schemas.microsoft.com/office/powerpoint/2010/main" val="98344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6153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SAAVUTETTAVUUS</a:t>
            </a:r>
            <a:r>
              <a:rPr lang="fi-FI" dirty="0"/>
              <a:t>, ESTEETTÖMYYS JA APUVÄLINEET 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004964"/>
            <a:ext cx="10769867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Suositus 1.</a:t>
            </a:r>
            <a:r>
              <a:rPr lang="fi-FI" dirty="0" smtClean="0"/>
              <a:t> </a:t>
            </a:r>
          </a:p>
          <a:p>
            <a:r>
              <a:rPr lang="fi-FI" dirty="0" smtClean="0"/>
              <a:t>Edistetään esteettömiä ja saavutettavia lähiympäristöjä, luontokohteita ja liikuntapaikkoja.</a:t>
            </a:r>
          </a:p>
          <a:p>
            <a:r>
              <a:rPr lang="fi-FI" dirty="0" err="1" smtClean="0"/>
              <a:t>Osallistetaan</a:t>
            </a:r>
            <a:r>
              <a:rPr lang="fi-FI" dirty="0" smtClean="0"/>
              <a:t> </a:t>
            </a:r>
            <a:r>
              <a:rPr lang="fi-FI" dirty="0"/>
              <a:t>eri väestöryhmiä entistä enemmän liikkumisen ja liikunnan </a:t>
            </a:r>
            <a:r>
              <a:rPr lang="fi-FI" dirty="0" smtClean="0"/>
              <a:t>olosuhdetyöhön</a:t>
            </a:r>
            <a:r>
              <a:rPr lang="fi-FI" dirty="0"/>
              <a:t>. </a:t>
            </a:r>
          </a:p>
          <a:p>
            <a:r>
              <a:rPr lang="fi-FI" dirty="0" smtClean="0"/>
              <a:t>Selvitetään </a:t>
            </a:r>
            <a:r>
              <a:rPr lang="fi-FI" dirty="0"/>
              <a:t>kokonaiskuva keskeisten liikuntaolosuhteiden esteettömyydestä ja saavutettavuudesta tulevien päätösten pohjaksi</a:t>
            </a:r>
            <a:r>
              <a:rPr lang="fi-FI" dirty="0" smtClean="0"/>
              <a:t>.</a:t>
            </a:r>
            <a:endParaRPr lang="fi-FI" dirty="0"/>
          </a:p>
          <a:p>
            <a:pPr marL="0" indent="0">
              <a:buNone/>
            </a:pPr>
            <a:r>
              <a:rPr lang="fi-FI" b="1" dirty="0" smtClean="0"/>
              <a:t>Suositus</a:t>
            </a:r>
            <a:r>
              <a:rPr lang="fi-FI" b="1" dirty="0"/>
              <a:t> </a:t>
            </a:r>
            <a:r>
              <a:rPr lang="fi-FI" b="1" dirty="0" smtClean="0"/>
              <a:t>2.</a:t>
            </a:r>
            <a:r>
              <a:rPr lang="fi-FI" dirty="0" smtClean="0"/>
              <a:t> </a:t>
            </a:r>
          </a:p>
          <a:p>
            <a:r>
              <a:rPr lang="fi-FI" dirty="0" smtClean="0"/>
              <a:t>Lisätään </a:t>
            </a:r>
            <a:r>
              <a:rPr lang="fi-FI" dirty="0"/>
              <a:t>koulutusta ja tiedotusta </a:t>
            </a:r>
            <a:r>
              <a:rPr lang="fi-FI" dirty="0" smtClean="0"/>
              <a:t>sekä </a:t>
            </a:r>
            <a:r>
              <a:rPr lang="fi-FI" dirty="0"/>
              <a:t>kannustetaan nostamaan vaatimustasoa </a:t>
            </a:r>
            <a:r>
              <a:rPr lang="fi-FI" dirty="0" smtClean="0"/>
              <a:t>esteettömyydessä.</a:t>
            </a:r>
          </a:p>
          <a:p>
            <a:r>
              <a:rPr lang="fi-FI" dirty="0" smtClean="0"/>
              <a:t>Päivitetään </a:t>
            </a:r>
            <a:r>
              <a:rPr lang="fi-FI" dirty="0"/>
              <a:t>liikuntaolosuhteita ja niiden rakentamista ohjaavat aineistot.</a:t>
            </a:r>
          </a:p>
          <a:p>
            <a:pPr marL="0" indent="0">
              <a:buNone/>
            </a:pPr>
            <a:r>
              <a:rPr lang="fi-FI" b="1" dirty="0" smtClean="0"/>
              <a:t>Suositus</a:t>
            </a:r>
            <a:r>
              <a:rPr lang="fi-FI" b="1" dirty="0"/>
              <a:t> </a:t>
            </a:r>
            <a:r>
              <a:rPr lang="fi-FI" b="1" dirty="0" smtClean="0"/>
              <a:t>3.</a:t>
            </a:r>
            <a:r>
              <a:rPr lang="fi-FI" dirty="0" smtClean="0"/>
              <a:t> </a:t>
            </a:r>
          </a:p>
          <a:p>
            <a:r>
              <a:rPr lang="fi-FI" dirty="0" smtClean="0"/>
              <a:t>Lisätään </a:t>
            </a:r>
            <a:r>
              <a:rPr lang="fi-FI" dirty="0"/>
              <a:t>tietoa ja saatavuutta </a:t>
            </a:r>
            <a:r>
              <a:rPr lang="fi-FI" dirty="0" smtClean="0"/>
              <a:t>apuvälineistä </a:t>
            </a:r>
            <a:r>
              <a:rPr lang="fi-FI" dirty="0"/>
              <a:t>kunnissa ja alueilla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67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VALTIONHALLINTO JA KUNNAT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8000" b="1" dirty="0" smtClean="0"/>
              <a:t>Suositus 1. </a:t>
            </a:r>
          </a:p>
          <a:p>
            <a:r>
              <a:rPr lang="fi-FI" sz="8000" dirty="0" smtClean="0"/>
              <a:t>Huomioidaan toimintarajoitteisten henkilöiden liikkuminen ja liikunta koko väestöä koskevissa strategioissa, suunnitelmissa ja toimenpiteissä. </a:t>
            </a:r>
          </a:p>
          <a:p>
            <a:r>
              <a:rPr lang="fi-FI" sz="8000" dirty="0" smtClean="0"/>
              <a:t>Suunnataan toimenpiteitä entistä enemmän heikoimmassa asemassa oleviin. </a:t>
            </a:r>
          </a:p>
          <a:p>
            <a:r>
              <a:rPr lang="fi-FI" sz="8000" dirty="0" smtClean="0"/>
              <a:t>Seurataan ja arvioidaan tavoitteiden ja suunnitelmien toteutumista.</a:t>
            </a:r>
          </a:p>
          <a:p>
            <a:pPr marL="0" indent="0">
              <a:buNone/>
            </a:pPr>
            <a:r>
              <a:rPr lang="fi-FI" sz="8000" b="1" dirty="0" smtClean="0"/>
              <a:t>Suositus 2. </a:t>
            </a:r>
          </a:p>
          <a:p>
            <a:r>
              <a:rPr lang="fi-FI" sz="8000" dirty="0" smtClean="0"/>
              <a:t>Lisätään hallinnonalojen välistä sekä hallinnon ja yhdistysten välistä yhteistyötä sekä </a:t>
            </a:r>
            <a:r>
              <a:rPr lang="fi-FI" sz="8000" dirty="0"/>
              <a:t>s</a:t>
            </a:r>
            <a:r>
              <a:rPr lang="fi-FI" sz="8000" dirty="0" smtClean="0"/>
              <a:t>elkiinnytetään eri toimijoiden roolit. </a:t>
            </a:r>
          </a:p>
          <a:p>
            <a:r>
              <a:rPr lang="fi-FI" sz="8000" dirty="0" smtClean="0"/>
              <a:t>Arvioidaan omien toimenpiteiden vaikutuksia ihmisten liikuntaan. </a:t>
            </a:r>
          </a:p>
          <a:p>
            <a:r>
              <a:rPr lang="fi-FI" sz="8000" dirty="0" smtClean="0"/>
              <a:t>Laaditaan yhdessä soveltavan liikunnan kehittämissuunnitelma tuleville vuosille.</a:t>
            </a:r>
          </a:p>
          <a:p>
            <a:pPr marL="0" indent="0">
              <a:buNone/>
            </a:pPr>
            <a:r>
              <a:rPr lang="fi-FI" sz="8000" b="1" dirty="0" smtClean="0"/>
              <a:t>Suositus 3.  </a:t>
            </a:r>
          </a:p>
          <a:p>
            <a:r>
              <a:rPr lang="fi-FI" sz="8000" dirty="0" smtClean="0"/>
              <a:t>Jatketaan </a:t>
            </a:r>
            <a:r>
              <a:rPr lang="fi-FI" sz="8000" dirty="0"/>
              <a:t>liikuntaneuvonnan kehittämistä myös </a:t>
            </a:r>
            <a:r>
              <a:rPr lang="fi-FI" sz="8000" dirty="0" smtClean="0"/>
              <a:t>toimintarajoitteisten henkilöiden näkökulmasta (liikuntaneuvojien </a:t>
            </a:r>
            <a:r>
              <a:rPr lang="fi-FI" sz="8000" dirty="0"/>
              <a:t>soveltavan liikunnan </a:t>
            </a:r>
            <a:r>
              <a:rPr lang="fi-FI" sz="8000" dirty="0" smtClean="0"/>
              <a:t>osaaminen). </a:t>
            </a:r>
            <a:endParaRPr lang="fi-FI" sz="8000" dirty="0"/>
          </a:p>
          <a:p>
            <a:r>
              <a:rPr lang="fi-FI" sz="8000" dirty="0" smtClean="0"/>
              <a:t>Huolehditaan saumattomien </a:t>
            </a:r>
            <a:r>
              <a:rPr lang="fi-FI" sz="8000" dirty="0"/>
              <a:t>ja yksilöllisten palveluketjujen </a:t>
            </a:r>
            <a:r>
              <a:rPr lang="fi-FI" sz="8000" dirty="0" smtClean="0"/>
              <a:t>ulottuminen </a:t>
            </a:r>
            <a:r>
              <a:rPr lang="fi-FI" sz="8000" dirty="0" err="1" smtClean="0"/>
              <a:t>sote</a:t>
            </a:r>
            <a:r>
              <a:rPr lang="fi-FI" sz="8000" dirty="0" smtClean="0"/>
              <a:t>-palveluista </a:t>
            </a:r>
            <a:r>
              <a:rPr lang="fi-FI" sz="8000" dirty="0"/>
              <a:t>kuntien ja järjestöjen soveltavan liikunnan palveluihin. </a:t>
            </a:r>
          </a:p>
          <a:p>
            <a:pPr marL="182563" indent="0">
              <a:buNone/>
            </a:pPr>
            <a:endParaRPr lang="fi-FI" sz="7200" dirty="0" smtClean="0"/>
          </a:p>
        </p:txBody>
      </p:sp>
    </p:spTree>
    <p:extLst>
      <p:ext uri="{BB962C8B-B14F-4D97-AF65-F5344CB8AC3E}">
        <p14:creationId xmlns:p14="http://schemas.microsoft.com/office/powerpoint/2010/main" val="1552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KANSALAISTOIMINTA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Suositus 1. </a:t>
            </a:r>
          </a:p>
          <a:p>
            <a:r>
              <a:rPr lang="fi-FI" dirty="0" smtClean="0"/>
              <a:t>Avustetaan yhtenäisesti erilaisia liikuntaa järjestäviä järjestöjä ja yhdistyksiä niin valtakunnallisesti kuin paikallistasolla. </a:t>
            </a:r>
          </a:p>
          <a:p>
            <a:pPr marL="0" indent="0">
              <a:buNone/>
            </a:pPr>
            <a:r>
              <a:rPr lang="fi-FI" b="1" dirty="0" smtClean="0"/>
              <a:t>Suositus</a:t>
            </a:r>
            <a:r>
              <a:rPr lang="fi-FI" b="1" dirty="0"/>
              <a:t> </a:t>
            </a:r>
            <a:r>
              <a:rPr lang="fi-FI" b="1" dirty="0" smtClean="0"/>
              <a:t>2. </a:t>
            </a:r>
          </a:p>
          <a:p>
            <a:r>
              <a:rPr lang="fi-FI" dirty="0" smtClean="0"/>
              <a:t>Nostetaan kaikille avoimen liikunnan kehittäminen seuratoiminnan kehittämisen yhdeksi painoalueeksi.</a:t>
            </a:r>
          </a:p>
          <a:p>
            <a:pPr marL="0" indent="0">
              <a:buNone/>
            </a:pPr>
            <a:r>
              <a:rPr lang="fi-FI" b="1" dirty="0" smtClean="0"/>
              <a:t>Suositus 3. </a:t>
            </a:r>
          </a:p>
          <a:p>
            <a:r>
              <a:rPr lang="fi-FI" dirty="0" smtClean="0"/>
              <a:t>Siirrytään yhdenvertaisuussuunnitelmien vaatimisesta tehdyn yhdenvertaisuustyön seuraamiseen ja onnistumisista palkitsemiseen. </a:t>
            </a:r>
          </a:p>
          <a:p>
            <a:r>
              <a:rPr lang="fi-FI" dirty="0" smtClean="0"/>
              <a:t>Laaditaan vammaisurheilun integraatiolle konkreettiset tavoitteet ja toimenpidesuunnitelma. </a:t>
            </a:r>
          </a:p>
          <a:p>
            <a:r>
              <a:rPr lang="fi-FI" dirty="0" smtClean="0"/>
              <a:t>Kohdellaan vammaisurheilijoita yhdenvertaisesti muiden urheilijoiden kanssa sekä lisätään avoimuutta urheilun prosesseissa.</a:t>
            </a:r>
          </a:p>
        </p:txBody>
      </p:sp>
    </p:spTree>
    <p:extLst>
      <p:ext uri="{BB962C8B-B14F-4D97-AF65-F5344CB8AC3E}">
        <p14:creationId xmlns:p14="http://schemas.microsoft.com/office/powerpoint/2010/main" val="4424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KOULUTUS JA OSAAMINEN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 smtClean="0"/>
              <a:t>Suositus 1. </a:t>
            </a:r>
          </a:p>
          <a:p>
            <a:r>
              <a:rPr lang="fi-FI" dirty="0" smtClean="0"/>
              <a:t>Kannustetaan eri toimijoita lisäämään koulutuksiin toimintarajoitteisten ja ikääntyvien liikunnan sekä vammaisurheilun sisältöjä. </a:t>
            </a:r>
          </a:p>
          <a:p>
            <a:r>
              <a:rPr lang="fi-FI" dirty="0" smtClean="0"/>
              <a:t>Tuetaan liikkumista ja liikuntaa edistävien toimijoiden soveltavan liikunnan täydennyskouluttautumista.</a:t>
            </a:r>
          </a:p>
          <a:p>
            <a:pPr marL="0" indent="0">
              <a:buNone/>
            </a:pPr>
            <a:r>
              <a:rPr lang="fi-FI" b="1" dirty="0" smtClean="0"/>
              <a:t>Suositus 2. </a:t>
            </a:r>
          </a:p>
          <a:p>
            <a:r>
              <a:rPr lang="fi-FI" dirty="0" smtClean="0"/>
              <a:t>Laaditaan kokonaisarvio alan koulutuksesta ja kootaan koulutusmahdollisuuksista tietopankki verkkoon.</a:t>
            </a:r>
          </a:p>
          <a:p>
            <a:pPr marL="0" indent="0">
              <a:buNone/>
            </a:pPr>
            <a:r>
              <a:rPr lang="fi-FI" b="1" dirty="0" smtClean="0"/>
              <a:t>Suositus</a:t>
            </a:r>
            <a:r>
              <a:rPr lang="fi-FI" b="1" dirty="0"/>
              <a:t> </a:t>
            </a:r>
            <a:r>
              <a:rPr lang="fi-FI" b="1" dirty="0" smtClean="0"/>
              <a:t>3. </a:t>
            </a:r>
          </a:p>
          <a:p>
            <a:r>
              <a:rPr lang="fi-FI" dirty="0" smtClean="0"/>
              <a:t>Käynnistetään ja tuetaan erityisopettajien ja erityisliikunnanohjaajien sekä liikunnanopettajien konsultoivaa toimintaa.</a:t>
            </a:r>
          </a:p>
        </p:txBody>
      </p:sp>
    </p:spTree>
    <p:extLst>
      <p:ext uri="{BB962C8B-B14F-4D97-AF65-F5344CB8AC3E}">
        <p14:creationId xmlns:p14="http://schemas.microsoft.com/office/powerpoint/2010/main" val="1927231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TUTKIMUS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 smtClean="0"/>
              <a:t>Suositus 1. </a:t>
            </a:r>
          </a:p>
          <a:p>
            <a:r>
              <a:rPr lang="fi-FI" dirty="0" smtClean="0"/>
              <a:t>Sisällytetään yhdenvertaisuus- ja tasa-arvo-periaatteet poikkileikkaavasti kaikkiin tutkimushankkeisiin. </a:t>
            </a:r>
          </a:p>
          <a:p>
            <a:r>
              <a:rPr lang="fi-FI" dirty="0" smtClean="0"/>
              <a:t>Varmistetaan eri vähemmistöryhmien mukanaolo liikkumiseen ja liikuntaan liittyvissä väestötutkimuksissa.           </a:t>
            </a:r>
          </a:p>
          <a:p>
            <a:pPr marL="0" indent="0">
              <a:buNone/>
            </a:pPr>
            <a:r>
              <a:rPr lang="fi-FI" b="1" dirty="0" smtClean="0"/>
              <a:t>Suositus 2. </a:t>
            </a:r>
          </a:p>
          <a:p>
            <a:r>
              <a:rPr lang="fi-FI" dirty="0" smtClean="0"/>
              <a:t>Käynnistetään tutkimusta alueista, joista on toistaiseksi hyvin vähän tutkimustietoa. </a:t>
            </a:r>
          </a:p>
          <a:p>
            <a:pPr marL="0" indent="0">
              <a:buNone/>
            </a:pPr>
            <a:r>
              <a:rPr lang="fi-FI" b="1" dirty="0" smtClean="0"/>
              <a:t>Suositus 3. </a:t>
            </a:r>
          </a:p>
          <a:p>
            <a:r>
              <a:rPr lang="fi-FI" dirty="0" smtClean="0"/>
              <a:t>Lisätään alan tutkijoiden verkostoitumista ja yhteistyötä.</a:t>
            </a:r>
          </a:p>
        </p:txBody>
      </p:sp>
    </p:spTree>
    <p:extLst>
      <p:ext uri="{BB962C8B-B14F-4D97-AF65-F5344CB8AC3E}">
        <p14:creationId xmlns:p14="http://schemas.microsoft.com/office/powerpoint/2010/main" val="328473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MITEN TÄSTÄ ETEENPÄIN?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24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1. Konkreettisten toimenpiteiden jatkotyöstäminen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300" dirty="0"/>
              <a:t>V</a:t>
            </a:r>
            <a:r>
              <a:rPr lang="fi-FI" sz="2300" dirty="0" smtClean="0"/>
              <a:t>altakunnallisten </a:t>
            </a:r>
            <a:r>
              <a:rPr lang="fi-FI" sz="2300" dirty="0" smtClean="0"/>
              <a:t>toimijoiden ja valtion liikuntahallinnon tapaaminen (7.3.2019), jossa esille nousi mm.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dirty="0"/>
              <a:t>Liikuntapaikkarakentamisen suunta-asiakirjan tueksi </a:t>
            </a:r>
            <a:r>
              <a:rPr lang="fi-FI" sz="2300" b="1" dirty="0"/>
              <a:t>esteettömyyden toimenpide </a:t>
            </a:r>
            <a:r>
              <a:rPr lang="fi-FI" sz="2300" b="1" dirty="0" smtClean="0"/>
              <a:t>ohjelma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dirty="0"/>
              <a:t>Liikkumisen </a:t>
            </a:r>
            <a:r>
              <a:rPr lang="fi-FI" sz="2300" b="1" dirty="0"/>
              <a:t>apuvälineet yhteistyössä vammaispalveluiden </a:t>
            </a:r>
            <a:r>
              <a:rPr lang="fi-FI" sz="2300" b="1" dirty="0" smtClean="0"/>
              <a:t>kanssa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dirty="0"/>
              <a:t>Kunnan </a:t>
            </a:r>
            <a:r>
              <a:rPr lang="fi-FI" sz="2300" b="1" dirty="0"/>
              <a:t>erityisliikunnanohjaajien toimenkuvan </a:t>
            </a:r>
            <a:r>
              <a:rPr lang="fi-FI" sz="2300" b="1" dirty="0" smtClean="0"/>
              <a:t>kehittäminen </a:t>
            </a:r>
            <a:r>
              <a:rPr lang="fi-FI" sz="2300" dirty="0" smtClean="0"/>
              <a:t>/ pilottihanke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b="1" dirty="0" smtClean="0"/>
              <a:t>TEA-viisariin</a:t>
            </a:r>
            <a:r>
              <a:rPr lang="fi-FI" sz="2300" dirty="0" smtClean="0"/>
              <a:t> soveltavan </a:t>
            </a:r>
            <a:r>
              <a:rPr lang="fi-FI" sz="2300" dirty="0"/>
              <a:t>liikunnan </a:t>
            </a:r>
            <a:r>
              <a:rPr lang="fi-FI" sz="2300" dirty="0" smtClean="0"/>
              <a:t>sisällöt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dirty="0" smtClean="0"/>
              <a:t>Soveltavan </a:t>
            </a:r>
            <a:r>
              <a:rPr lang="fi-FI" sz="2300" dirty="0"/>
              <a:t>liikunnan </a:t>
            </a:r>
            <a:r>
              <a:rPr lang="fi-FI" sz="2300" b="1" dirty="0"/>
              <a:t>aseman säilyttäminen oppilaitoksissa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dirty="0" smtClean="0"/>
              <a:t>Valtakunnallisen </a:t>
            </a:r>
            <a:r>
              <a:rPr lang="fi-FI" sz="2300" b="1" dirty="0" smtClean="0"/>
              <a:t>täydennyskoulutusjärjestelmän </a:t>
            </a:r>
            <a:r>
              <a:rPr lang="fi-FI" sz="2300" b="1" dirty="0"/>
              <a:t>kehittäminen </a:t>
            </a:r>
            <a:r>
              <a:rPr lang="fi-FI" sz="2300" dirty="0"/>
              <a:t>ja </a:t>
            </a:r>
            <a:r>
              <a:rPr lang="fi-FI" sz="2300" b="1" dirty="0" smtClean="0"/>
              <a:t>koordinointi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dirty="0" smtClean="0"/>
              <a:t>Soveltavan liikunnan </a:t>
            </a:r>
            <a:r>
              <a:rPr lang="fi-FI" sz="2300" b="1" dirty="0" smtClean="0"/>
              <a:t>verkkokoulutuksen kehittämien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b="1" dirty="0" smtClean="0"/>
              <a:t>Lisää tukea kasvattajille</a:t>
            </a:r>
            <a:r>
              <a:rPr lang="fi-FI" sz="2300" dirty="0" smtClean="0"/>
              <a:t> </a:t>
            </a:r>
            <a:r>
              <a:rPr lang="fi-FI" sz="2300" dirty="0"/>
              <a:t>(varhaiskasvatus, luokan- ja liikunnanopettajat) </a:t>
            </a:r>
            <a:endParaRPr lang="fi-FI" sz="23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300" b="1" dirty="0" smtClean="0"/>
              <a:t>Korvamerkitty tutkimusrahoitus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300" dirty="0" smtClean="0"/>
              <a:t>Alan kouluttaja- ja tutkijatapaaminen </a:t>
            </a:r>
            <a:r>
              <a:rPr lang="fi-FI" sz="2300" dirty="0" smtClean="0"/>
              <a:t>12.4.2019</a:t>
            </a:r>
            <a:r>
              <a:rPr lang="fi-FI" sz="2300" dirty="0" smtClean="0"/>
              <a:t>, Pajulahti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300" dirty="0" smtClean="0"/>
              <a:t>Kuntien </a:t>
            </a:r>
            <a:r>
              <a:rPr lang="fi-FI" sz="2300" dirty="0"/>
              <a:t>erityisliikunnanohjaajien seminaari </a:t>
            </a:r>
            <a:r>
              <a:rPr lang="fi-FI" sz="2300" dirty="0" smtClean="0"/>
              <a:t>2019, Tampere?</a:t>
            </a:r>
          </a:p>
          <a:p>
            <a:pPr marL="457200" lvl="1" indent="0">
              <a:buNone/>
            </a:pPr>
            <a:endParaRPr lang="fi-FI" sz="2300" dirty="0" smtClean="0"/>
          </a:p>
          <a:p>
            <a:pPr marL="0" indent="0">
              <a:buNone/>
            </a:pPr>
            <a:r>
              <a:rPr lang="fi-FI" dirty="0" smtClean="0"/>
              <a:t>2. Suositusten seuranta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300" dirty="0" smtClean="0"/>
              <a:t>Soveltavan liikunnan koulutus- ja tutkimustyöryhmä (LTS)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300" dirty="0" smtClean="0"/>
              <a:t>Soveltavan liikunnan symposium 2020 </a:t>
            </a:r>
          </a:p>
          <a:p>
            <a:pPr marL="457200" lvl="1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478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585</Words>
  <Application>Microsoft Office PowerPoint</Application>
  <PresentationFormat>Laajakuva</PresentationFormat>
  <Paragraphs>100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Courier New</vt:lpstr>
      <vt:lpstr>Wingdings</vt:lpstr>
      <vt:lpstr>Wingdings 2</vt:lpstr>
      <vt:lpstr>Office-teema</vt:lpstr>
      <vt:lpstr>HDOfficeLightV0</vt:lpstr>
      <vt:lpstr> SUOSITUKSET SOVELTAVAN LIIKUNNAN JA VAMMAISURHEILUN KEHITTÄMISEKSI 2019–2022</vt:lpstr>
      <vt:lpstr>SUOSITUKSET SOVELTAVAN LIIKUNNAN JA VAMMAISURHEILUN KEHITTÄMISEKSI 2019–2022</vt:lpstr>
      <vt:lpstr>SUOSITUKSET SOVELTAVAN LIIKUNNAN JA VAMMAISURHEILUN KEHITTÄMISEKSI 2019–2022</vt:lpstr>
      <vt:lpstr>SAAVUTETTAVUUS, ESTEETTÖMYYS JA APUVÄLINEET  </vt:lpstr>
      <vt:lpstr>VALTIONHALLINTO JA KUNNAT</vt:lpstr>
      <vt:lpstr>KANSALAISTOIMINTA</vt:lpstr>
      <vt:lpstr>KOULUTUS JA OSAAMINEN</vt:lpstr>
      <vt:lpstr>TUTKIMUS</vt:lpstr>
      <vt:lpstr>MITEN TÄSTÄ ETEENPÄIN?</vt:lpstr>
      <vt:lpstr>Tehtävä:  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Rikala Saku (OKM)</dc:creator>
  <cp:lastModifiedBy>Rikala Saku (OKM)</cp:lastModifiedBy>
  <cp:revision>28</cp:revision>
  <dcterms:created xsi:type="dcterms:W3CDTF">2018-12-04T08:04:23Z</dcterms:created>
  <dcterms:modified xsi:type="dcterms:W3CDTF">2019-04-12T05:43:44Z</dcterms:modified>
</cp:coreProperties>
</file>